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3" r:id="rId5"/>
    <p:sldId id="261" r:id="rId6"/>
    <p:sldId id="262" r:id="rId7"/>
    <p:sldId id="274" r:id="rId8"/>
    <p:sldId id="264" r:id="rId9"/>
    <p:sldId id="259" r:id="rId10"/>
    <p:sldId id="271" r:id="rId11"/>
    <p:sldId id="272" r:id="rId12"/>
    <p:sldId id="269" r:id="rId13"/>
    <p:sldId id="275" r:id="rId14"/>
    <p:sldId id="276" r:id="rId15"/>
    <p:sldId id="265" r:id="rId16"/>
    <p:sldId id="277" r:id="rId17"/>
    <p:sldId id="260" r:id="rId18"/>
    <p:sldId id="273" r:id="rId19"/>
    <p:sldId id="279" r:id="rId20"/>
    <p:sldId id="278" r:id="rId21"/>
    <p:sldId id="270" r:id="rId22"/>
    <p:sldId id="267" r:id="rId23"/>
    <p:sldId id="280" r:id="rId2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108" y="6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jpeg>
</file>

<file path=ppt/media/image30.png>
</file>

<file path=ppt/media/image31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E007F7-2FD1-4C9D-84D6-C617300D7900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C8BF0E-0963-459A-8C96-EF46466974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8075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8BF0E-0963-459A-8C96-EF464669747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790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8BF0E-0963-459A-8C96-EF464669747B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2211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0" y="153889"/>
            <a:ext cx="9144000" cy="6678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Министерство науки и высшего образования РФ 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федеральное государственное бюджетное образовательное учреждение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высшего образования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«Рыбинский государственный авиационный технический университет 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имени П.А. Соловьева</a:t>
            </a:r>
            <a:r>
              <a:rPr lang="ru-RU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»</a:t>
            </a: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Факультет </a:t>
            </a:r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радиоэлектроники и </a:t>
            </a:r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информатики</a:t>
            </a: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 </a:t>
            </a:r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математического и программного обеспечения электронных вычислительных средств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2000" cap="all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выпускная квалификационная работа</a:t>
            </a:r>
            <a:endParaRPr lang="ru-RU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2800" dirty="0">
                <a:solidFill>
                  <a:schemeClr val="bg1"/>
                </a:solidFill>
              </a:rPr>
              <a:t>Разработка системы управления интеллектуальной роботизированной модульной платформой.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Соискатель, студент </a:t>
            </a:r>
            <a:r>
              <a:rPr lang="ru-RU" sz="1600" u="sng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группы ИПБ-19                                             </a:t>
            </a:r>
            <a:r>
              <a:rPr lang="ru-RU" sz="1600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		  Ювченко </a:t>
            </a:r>
            <a:r>
              <a:rPr lang="ru-RU" sz="1600" u="sng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Д.А. </a:t>
            </a:r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u="sng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Руководитель </a:t>
            </a:r>
            <a:r>
              <a:rPr lang="ru-RU" sz="1600" u="sng" dirty="0" smtClean="0">
                <a:solidFill>
                  <a:schemeClr val="bg1"/>
                </a:solidFill>
              </a:rPr>
              <a:t> </a:t>
            </a:r>
            <a:r>
              <a:rPr lang="ru-RU" sz="1600" u="sng" dirty="0">
                <a:solidFill>
                  <a:schemeClr val="bg1"/>
                </a:solidFill>
              </a:rPr>
              <a:t>к.ф.-м.н.,</a:t>
            </a:r>
            <a:r>
              <a:rPr lang="en-US" sz="1600" u="sng" dirty="0">
                <a:solidFill>
                  <a:schemeClr val="bg1"/>
                </a:solidFill>
              </a:rPr>
              <a:t> </a:t>
            </a:r>
            <a:r>
              <a:rPr lang="ru-RU" sz="1600" u="sng" dirty="0">
                <a:solidFill>
                  <a:schemeClr val="bg1"/>
                </a:solidFill>
              </a:rPr>
              <a:t>профессор	</a:t>
            </a:r>
            <a:r>
              <a:rPr lang="ru-RU" sz="1600" u="sng" dirty="0" smtClean="0">
                <a:solidFill>
                  <a:schemeClr val="bg1"/>
                </a:solidFill>
              </a:rPr>
              <a:t>      </a:t>
            </a:r>
            <a:r>
              <a:rPr lang="ru-RU" sz="1600" u="sng" dirty="0">
                <a:solidFill>
                  <a:schemeClr val="bg1"/>
                </a:solidFill>
              </a:rPr>
              <a:t>		 	</a:t>
            </a:r>
            <a:r>
              <a:rPr lang="ru-RU" sz="1600" u="sng" dirty="0" smtClean="0">
                <a:solidFill>
                  <a:schemeClr val="bg1"/>
                </a:solidFill>
              </a:rPr>
              <a:t>   </a:t>
            </a:r>
            <a:r>
              <a:rPr lang="ru-RU" sz="1600" u="sng" dirty="0" err="1" smtClean="0">
                <a:solidFill>
                  <a:schemeClr val="bg1"/>
                </a:solidFill>
              </a:rPr>
              <a:t>Паламарь</a:t>
            </a:r>
            <a:r>
              <a:rPr lang="ru-RU" sz="1600" u="sng" dirty="0" smtClean="0">
                <a:solidFill>
                  <a:schemeClr val="bg1"/>
                </a:solidFill>
              </a:rPr>
              <a:t> И.Н.</a:t>
            </a:r>
            <a:endParaRPr lang="ru-RU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 </a:t>
            </a: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Рыбинск </a:t>
            </a:r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2023</a:t>
            </a:r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65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-83220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Трал </a:t>
            </a:r>
            <a:r>
              <a:rPr lang="ru-RU" dirty="0" smtClean="0">
                <a:solidFill>
                  <a:schemeClr val="bg1"/>
                </a:solidFill>
              </a:rPr>
              <a:t>Патруль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970800"/>
            <a:ext cx="4163605" cy="364603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 descr="https://www.robot96.ru/wp-content/uploads/2020/01/5bad3e55e5b8af2a04ecd5206c8917c4829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906" y="970800"/>
            <a:ext cx="4674989" cy="3106272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010" y="3269631"/>
            <a:ext cx="2809682" cy="3396952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41" y="2973398"/>
            <a:ext cx="3703618" cy="3693185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https://www.smprobotics.ru/upload/iblock/090/tral_patrul_5_0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3" y="4352553"/>
            <a:ext cx="3371517" cy="2247678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Объект 2"/>
          <p:cNvSpPr txBox="1">
            <a:spLocks/>
          </p:cNvSpPr>
          <p:nvPr/>
        </p:nvSpPr>
        <p:spPr>
          <a:xfrm>
            <a:off x="7391816" y="77476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10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12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en-US" b="1" dirty="0" err="1" smtClean="0">
                <a:solidFill>
                  <a:schemeClr val="bg1"/>
                </a:solidFill>
              </a:rPr>
              <a:t>Knightscope</a:t>
            </a:r>
            <a:r>
              <a:rPr lang="en-US" b="1" dirty="0" smtClean="0">
                <a:solidFill>
                  <a:schemeClr val="bg1"/>
                </a:solidFill>
              </a:rPr>
              <a:t> K5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196752"/>
            <a:ext cx="9072816" cy="3802736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179512" y="5024608"/>
            <a:ext cx="8640960" cy="129614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3600" dirty="0" smtClean="0">
                <a:solidFill>
                  <a:schemeClr val="bg1"/>
                </a:solidFill>
              </a:rPr>
              <a:t>	Полицейский с встроенной базой данных, но без возможности действовать.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7391816" y="77476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11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50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5732" y="113021"/>
            <a:ext cx="8374740" cy="114300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Универсальные аналоги</a:t>
            </a:r>
            <a:br>
              <a:rPr lang="ru-RU" dirty="0" smtClean="0">
                <a:solidFill>
                  <a:schemeClr val="bg1"/>
                </a:solidFill>
              </a:rPr>
            </a:br>
            <a:r>
              <a:rPr lang="ru-RU" dirty="0" smtClean="0">
                <a:solidFill>
                  <a:schemeClr val="bg1"/>
                </a:solidFill>
              </a:rPr>
              <a:t>«Универсальный </a:t>
            </a:r>
            <a:r>
              <a:rPr lang="ru-RU" dirty="0">
                <a:solidFill>
                  <a:schemeClr val="bg1"/>
                </a:solidFill>
              </a:rPr>
              <a:t>автономный </a:t>
            </a:r>
            <a:r>
              <a:rPr lang="ru-RU" dirty="0" err="1" smtClean="0">
                <a:solidFill>
                  <a:schemeClr val="bg1"/>
                </a:solidFill>
              </a:rPr>
              <a:t>ровер</a:t>
            </a:r>
            <a:r>
              <a:rPr lang="ru-RU" dirty="0" smtClean="0">
                <a:solidFill>
                  <a:schemeClr val="bg1"/>
                </a:solidFill>
              </a:rPr>
              <a:t>»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AutoShape 2" descr="005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005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6" descr="005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8" descr="005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10" descr="005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12" descr="005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32" y="1455737"/>
            <a:ext cx="4632449" cy="2271394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6" name="Picture 1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1488813"/>
            <a:ext cx="4538657" cy="2464612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405853"/>
            <a:ext cx="4230706" cy="3233353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8" name="Picture 1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0439" y="3573016"/>
            <a:ext cx="4630178" cy="3024336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бъект 2"/>
          <p:cNvSpPr txBox="1">
            <a:spLocks/>
          </p:cNvSpPr>
          <p:nvPr/>
        </p:nvSpPr>
        <p:spPr>
          <a:xfrm>
            <a:off x="7391816" y="77476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12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46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260648"/>
            <a:ext cx="8686800" cy="1143000"/>
          </a:xfrm>
        </p:spPr>
        <p:txBody>
          <a:bodyPr>
            <a:normAutofit fontScale="90000"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Роботехнический</a:t>
            </a:r>
            <a:r>
              <a:rPr lang="ru-RU" dirty="0">
                <a:solidFill>
                  <a:schemeClr val="bg1"/>
                </a:solidFill>
              </a:rPr>
              <a:t> комплекс «МАРКЕР»</a:t>
            </a:r>
            <a:r>
              <a:rPr lang="ru-RU" sz="4000" dirty="0">
                <a:solidFill>
                  <a:schemeClr val="bg1"/>
                </a:solidFill>
              </a:rPr>
              <a:t/>
            </a:r>
            <a:br>
              <a:rPr lang="ru-RU" sz="4000" dirty="0">
                <a:solidFill>
                  <a:schemeClr val="bg1"/>
                </a:solidFill>
              </a:rPr>
            </a:b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399" y="792556"/>
            <a:ext cx="4415147" cy="2812876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5124" name="Picture 4" descr="https://img.gazeta.ru/files3/885/14404885/RIAN_6667253.HR-pic_32ratio_900x600-900x600-2097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792556"/>
            <a:ext cx="4688107" cy="3125404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www.kurir.rs/data/images/2023/01/16/18/3319692_screenshot-295_share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3429000"/>
            <a:ext cx="4832123" cy="3221415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u.9111s.ru/uploads/202301/15/01584972d2275fe25475e8d014a8d920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99" y="3279356"/>
            <a:ext cx="5031238" cy="3354159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13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82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320"/>
            <a:ext cx="7956408" cy="980728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Сравнение с аналогами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1231507"/>
              </p:ext>
            </p:extLst>
          </p:nvPr>
        </p:nvGraphicFramePr>
        <p:xfrm>
          <a:off x="323528" y="854932"/>
          <a:ext cx="8568950" cy="5695085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008113">
                  <a:extLst>
                    <a:ext uri="{9D8B030D-6E8A-4147-A177-3AD203B41FA5}">
                      <a16:colId xmlns:a16="http://schemas.microsoft.com/office/drawing/2014/main" val="3367012461"/>
                    </a:ext>
                  </a:extLst>
                </a:gridCol>
                <a:gridCol w="2520279">
                  <a:extLst>
                    <a:ext uri="{9D8B030D-6E8A-4147-A177-3AD203B41FA5}">
                      <a16:colId xmlns:a16="http://schemas.microsoft.com/office/drawing/2014/main" val="3417744429"/>
                    </a:ext>
                  </a:extLst>
                </a:gridCol>
                <a:gridCol w="2645441">
                  <a:extLst>
                    <a:ext uri="{9D8B030D-6E8A-4147-A177-3AD203B41FA5}">
                      <a16:colId xmlns:a16="http://schemas.microsoft.com/office/drawing/2014/main" val="1504512826"/>
                    </a:ext>
                  </a:extLst>
                </a:gridCol>
                <a:gridCol w="2395117">
                  <a:extLst>
                    <a:ext uri="{9D8B030D-6E8A-4147-A177-3AD203B41FA5}">
                      <a16:colId xmlns:a16="http://schemas.microsoft.com/office/drawing/2014/main" val="2058520645"/>
                    </a:ext>
                  </a:extLst>
                </a:gridCol>
              </a:tblGrid>
              <a:tr h="46785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Категория / Продукт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Разрабатываемая платформа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Робототехнический</a:t>
                      </a: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комплекс МАРКЕР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Автономный ровер DH:FRAME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extLst>
                  <a:ext uri="{0D108BD9-81ED-4DB2-BD59-A6C34878D82A}">
                    <a16:rowId xmlns:a16="http://schemas.microsoft.com/office/drawing/2014/main" val="4004786624"/>
                  </a:ext>
                </a:extLst>
              </a:tr>
              <a:tr h="70178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Основное назначение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Модульная платформа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Патрулирование, огневое поражение противника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Модульная платформа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extLst>
                  <a:ext uri="{0D108BD9-81ED-4DB2-BD59-A6C34878D82A}">
                    <a16:rowId xmlns:a16="http://schemas.microsoft.com/office/drawing/2014/main" val="802206604"/>
                  </a:ext>
                </a:extLst>
              </a:tr>
              <a:tr h="257322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Наиболее значимые возможности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Возможность установки различных модулей, удобное управление с помощью веб страниц, автономная работа, возможность ручного управления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Противодействие проникновению, противодействие БПЛ, автономное патрулирование, возможность работы с группой, широкий спектр возможностей по распознаванию и навигации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Автономное передвижение, трансляция видео и телеметрии, возможность установки дополнительного бортового и навесного оборудования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extLst>
                  <a:ext uri="{0D108BD9-81ED-4DB2-BD59-A6C34878D82A}">
                    <a16:rowId xmlns:a16="http://schemas.microsoft.com/office/drawing/2014/main" val="1180100671"/>
                  </a:ext>
                </a:extLst>
              </a:tr>
              <a:tr h="116964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Тип шасси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err="1" smtClean="0">
                          <a:effectLst/>
                        </a:rPr>
                        <a:t>Полноприводное</a:t>
                      </a:r>
                      <a:r>
                        <a:rPr lang="ru-RU" sz="1400" dirty="0">
                          <a:effectLst/>
                        </a:rPr>
                        <a:t>, колёсное</a:t>
                      </a:r>
                      <a:r>
                        <a:rPr lang="ru-RU" sz="1400" dirty="0" smtClean="0">
                          <a:effectLst/>
                        </a:rPr>
                        <a:t>,</a:t>
                      </a: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</a:rPr>
                        <a:t> </a:t>
                      </a:r>
                      <a:r>
                        <a:rPr lang="ru-RU" sz="1400" dirty="0">
                          <a:effectLst/>
                        </a:rPr>
                        <a:t>4 </a:t>
                      </a:r>
                      <a:r>
                        <a:rPr lang="en-US" sz="1400" dirty="0">
                          <a:effectLst/>
                        </a:rPr>
                        <a:t>x 4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Есть варианты с колёсной формулой 6</a:t>
                      </a:r>
                      <a:r>
                        <a:rPr lang="en-US" sz="1400" dirty="0">
                          <a:effectLst/>
                        </a:rPr>
                        <a:t> </a:t>
                      </a:r>
                      <a:r>
                        <a:rPr lang="ru-RU" sz="1400" dirty="0">
                          <a:effectLst/>
                        </a:rPr>
                        <a:t>x</a:t>
                      </a:r>
                      <a:r>
                        <a:rPr lang="en-US" sz="1400" dirty="0">
                          <a:effectLst/>
                        </a:rPr>
                        <a:t> </a:t>
                      </a:r>
                      <a:r>
                        <a:rPr lang="ru-RU" sz="1400" dirty="0">
                          <a:effectLst/>
                        </a:rPr>
                        <a:t>6, так-же имеется гусеничное исполнение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err="1">
                          <a:effectLst/>
                        </a:rPr>
                        <a:t>Полноприводное</a:t>
                      </a:r>
                      <a:r>
                        <a:rPr lang="ru-RU" sz="1400" dirty="0">
                          <a:effectLst/>
                        </a:rPr>
                        <a:t>, колёсное шасси с формулой 4 </a:t>
                      </a:r>
                      <a:r>
                        <a:rPr lang="en-US" sz="1400" dirty="0">
                          <a:effectLst/>
                        </a:rPr>
                        <a:t>x</a:t>
                      </a:r>
                      <a:r>
                        <a:rPr lang="ru-RU" sz="1400" dirty="0">
                          <a:effectLst/>
                        </a:rPr>
                        <a:t> 4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extLst>
                  <a:ext uri="{0D108BD9-81ED-4DB2-BD59-A6C34878D82A}">
                    <a16:rowId xmlns:a16="http://schemas.microsoft.com/office/drawing/2014/main" val="2688692591"/>
                  </a:ext>
                </a:extLst>
              </a:tr>
              <a:tr h="70178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Условия работы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Допускается работа при температуре от + 40, до - 10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Точно не известно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Нет данных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410" marR="40410" marT="0" marB="0" anchor="ctr"/>
                </a:tc>
                <a:extLst>
                  <a:ext uri="{0D108BD9-81ED-4DB2-BD59-A6C34878D82A}">
                    <a16:rowId xmlns:a16="http://schemas.microsoft.com/office/drawing/2014/main" val="2528103651"/>
                  </a:ext>
                </a:extLst>
              </a:tr>
            </a:tbl>
          </a:graphicData>
        </a:graphic>
      </p:graphicFrame>
      <p:sp>
        <p:nvSpPr>
          <p:cNvPr id="5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14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75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-99392"/>
            <a:ext cx="8229600" cy="1143000"/>
          </a:xfrm>
        </p:spPr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Функциональные требования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836712"/>
            <a:ext cx="8856984" cy="583264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2200" dirty="0" smtClean="0">
                <a:solidFill>
                  <a:schemeClr val="bg1"/>
                </a:solidFill>
              </a:rPr>
              <a:t>	К </a:t>
            </a:r>
            <a:r>
              <a:rPr lang="ru-RU" sz="2200" dirty="0">
                <a:solidFill>
                  <a:schemeClr val="bg1"/>
                </a:solidFill>
              </a:rPr>
              <a:t>основным требованиям к разрабатываемой системе относятся:</a:t>
            </a:r>
          </a:p>
          <a:p>
            <a:pPr lvl="0" algn="just"/>
            <a:r>
              <a:rPr lang="ru-RU" sz="2200" dirty="0">
                <a:solidFill>
                  <a:schemeClr val="bg1"/>
                </a:solidFill>
              </a:rPr>
              <a:t>Автономность работы с минимальным вмешательством </a:t>
            </a:r>
            <a:r>
              <a:rPr lang="ru-RU" sz="2200" dirty="0" smtClean="0">
                <a:solidFill>
                  <a:schemeClr val="bg1"/>
                </a:solidFill>
              </a:rPr>
              <a:t>человека</a:t>
            </a:r>
            <a:r>
              <a:rPr lang="en-US" sz="2200" dirty="0" smtClean="0">
                <a:solidFill>
                  <a:schemeClr val="bg1"/>
                </a:solidFill>
              </a:rPr>
              <a:t>;</a:t>
            </a:r>
            <a:endParaRPr lang="ru-RU" sz="2200" dirty="0">
              <a:solidFill>
                <a:schemeClr val="bg1"/>
              </a:solidFill>
            </a:endParaRPr>
          </a:p>
          <a:p>
            <a:pPr lvl="0" algn="just"/>
            <a:r>
              <a:rPr lang="ru-RU" sz="2200" dirty="0">
                <a:solidFill>
                  <a:schemeClr val="bg1"/>
                </a:solidFill>
              </a:rPr>
              <a:t>Возможность установки модулей различного </a:t>
            </a:r>
            <a:r>
              <a:rPr lang="ru-RU" sz="2200" dirty="0" smtClean="0">
                <a:solidFill>
                  <a:schemeClr val="bg1"/>
                </a:solidFill>
              </a:rPr>
              <a:t>назначения</a:t>
            </a:r>
            <a:r>
              <a:rPr lang="en-US" sz="2200" dirty="0" smtClean="0">
                <a:solidFill>
                  <a:schemeClr val="bg1"/>
                </a:solidFill>
              </a:rPr>
              <a:t>;</a:t>
            </a:r>
            <a:endParaRPr lang="ru-RU" sz="2200" dirty="0">
              <a:solidFill>
                <a:schemeClr val="bg1"/>
              </a:solidFill>
            </a:endParaRPr>
          </a:p>
          <a:p>
            <a:pPr lvl="0" algn="just"/>
            <a:r>
              <a:rPr lang="ru-RU" sz="2200" dirty="0">
                <a:solidFill>
                  <a:schemeClr val="bg1"/>
                </a:solidFill>
              </a:rPr>
              <a:t>Модифицируемость платформы под различные модули </a:t>
            </a:r>
            <a:r>
              <a:rPr lang="en-US" sz="2200" dirty="0" smtClean="0">
                <a:solidFill>
                  <a:schemeClr val="bg1"/>
                </a:solidFill>
              </a:rPr>
              <a:t>;</a:t>
            </a:r>
            <a:endParaRPr lang="ru-RU" sz="2200" dirty="0">
              <a:solidFill>
                <a:schemeClr val="bg1"/>
              </a:solidFill>
            </a:endParaRPr>
          </a:p>
          <a:p>
            <a:pPr lvl="0" algn="just"/>
            <a:r>
              <a:rPr lang="ru-RU" sz="2200" dirty="0" smtClean="0">
                <a:solidFill>
                  <a:schemeClr val="bg1"/>
                </a:solidFill>
              </a:rPr>
              <a:t>Обучаемость </a:t>
            </a:r>
            <a:r>
              <a:rPr lang="ru-RU" sz="2200" dirty="0">
                <a:solidFill>
                  <a:schemeClr val="bg1"/>
                </a:solidFill>
              </a:rPr>
              <a:t>платформы – платформа должна учиться выполнять те действия которые сможет задать пользователь в рамках того набора модулей, который он </a:t>
            </a:r>
            <a:r>
              <a:rPr lang="ru-RU" sz="2200" dirty="0" smtClean="0">
                <a:solidFill>
                  <a:schemeClr val="bg1"/>
                </a:solidFill>
              </a:rPr>
              <a:t>использует</a:t>
            </a:r>
            <a:r>
              <a:rPr lang="en-US" sz="2200" dirty="0">
                <a:solidFill>
                  <a:schemeClr val="bg1"/>
                </a:solidFill>
              </a:rPr>
              <a:t>;</a:t>
            </a:r>
            <a:endParaRPr lang="ru-RU" sz="2200" dirty="0">
              <a:solidFill>
                <a:schemeClr val="bg1"/>
              </a:solidFill>
            </a:endParaRPr>
          </a:p>
          <a:p>
            <a:pPr lvl="0" algn="just"/>
            <a:r>
              <a:rPr lang="ru-RU" sz="2200" dirty="0">
                <a:solidFill>
                  <a:schemeClr val="bg1"/>
                </a:solidFill>
              </a:rPr>
              <a:t>Система должна уметь ориентирование в пространстве и понимать, в каком контексте происходит </a:t>
            </a:r>
            <a:r>
              <a:rPr lang="ru-RU" sz="2200" dirty="0" smtClean="0">
                <a:solidFill>
                  <a:schemeClr val="bg1"/>
                </a:solidFill>
              </a:rPr>
              <a:t>работа</a:t>
            </a:r>
            <a:r>
              <a:rPr lang="en-US" sz="2200" dirty="0">
                <a:solidFill>
                  <a:schemeClr val="bg1"/>
                </a:solidFill>
              </a:rPr>
              <a:t>;</a:t>
            </a:r>
            <a:endParaRPr lang="ru-RU" sz="2200" dirty="0" smtClean="0">
              <a:solidFill>
                <a:schemeClr val="bg1"/>
              </a:solidFill>
            </a:endParaRPr>
          </a:p>
          <a:p>
            <a:pPr lvl="0" algn="just"/>
            <a:r>
              <a:rPr lang="ru-RU" sz="2200" dirty="0" smtClean="0">
                <a:solidFill>
                  <a:schemeClr val="bg1"/>
                </a:solidFill>
              </a:rPr>
              <a:t>Должна </a:t>
            </a:r>
            <a:r>
              <a:rPr lang="ru-RU" sz="2200" dirty="0">
                <a:solidFill>
                  <a:schemeClr val="bg1"/>
                </a:solidFill>
              </a:rPr>
              <a:t>быть возможность ручного управления посредством </a:t>
            </a:r>
            <a:r>
              <a:rPr lang="ru-RU" sz="2200" dirty="0" smtClean="0">
                <a:solidFill>
                  <a:schemeClr val="bg1"/>
                </a:solidFill>
              </a:rPr>
              <a:t>пульта</a:t>
            </a:r>
            <a:r>
              <a:rPr lang="en-US" sz="2200" dirty="0">
                <a:solidFill>
                  <a:schemeClr val="bg1"/>
                </a:solidFill>
              </a:rPr>
              <a:t>;</a:t>
            </a:r>
            <a:endParaRPr lang="ru-RU" sz="2200" dirty="0">
              <a:solidFill>
                <a:schemeClr val="bg1"/>
              </a:solidFill>
            </a:endParaRPr>
          </a:p>
          <a:p>
            <a:pPr lvl="0" algn="just"/>
            <a:r>
              <a:rPr lang="ru-RU" sz="2200" dirty="0">
                <a:solidFill>
                  <a:schemeClr val="bg1"/>
                </a:solidFill>
              </a:rPr>
              <a:t>Должна быть возможность настройки различных параметров с помощью телефона или компьютера, не требуя вмешательства специально подготовленного </a:t>
            </a:r>
            <a:r>
              <a:rPr lang="ru-RU" sz="2200" dirty="0" smtClean="0">
                <a:solidFill>
                  <a:schemeClr val="bg1"/>
                </a:solidFill>
              </a:rPr>
              <a:t>персонала</a:t>
            </a:r>
            <a:r>
              <a:rPr lang="en-US" sz="2200" dirty="0" smtClean="0">
                <a:solidFill>
                  <a:schemeClr val="bg1"/>
                </a:solidFill>
              </a:rPr>
              <a:t>;</a:t>
            </a:r>
            <a:endParaRPr lang="ru-RU" sz="2200" dirty="0">
              <a:solidFill>
                <a:schemeClr val="bg1"/>
              </a:solidFill>
            </a:endParaRPr>
          </a:p>
          <a:p>
            <a:pPr lvl="0" algn="just"/>
            <a:r>
              <a:rPr lang="ru-RU" sz="2200" dirty="0">
                <a:solidFill>
                  <a:schemeClr val="bg1"/>
                </a:solidFill>
              </a:rPr>
              <a:t>Должна быть возможность аварийной </a:t>
            </a:r>
            <a:r>
              <a:rPr lang="ru-RU" sz="2200" dirty="0" smtClean="0">
                <a:solidFill>
                  <a:schemeClr val="bg1"/>
                </a:solidFill>
              </a:rPr>
              <a:t>остановки.</a:t>
            </a:r>
            <a:endParaRPr lang="ru-RU" sz="2200" dirty="0">
              <a:solidFill>
                <a:schemeClr val="bg1"/>
              </a:solidFill>
            </a:endParaRPr>
          </a:p>
          <a:p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15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33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Предполагаемый эффект от использования платформы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417638"/>
            <a:ext cx="8507288" cy="4853136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dirty="0" smtClean="0">
                <a:solidFill>
                  <a:schemeClr val="bg1"/>
                </a:solidFill>
              </a:rPr>
              <a:t>Экономия </a:t>
            </a:r>
            <a:r>
              <a:rPr lang="ru-RU" dirty="0" smtClean="0">
                <a:solidFill>
                  <a:schemeClr val="bg1"/>
                </a:solidFill>
              </a:rPr>
              <a:t>времени, </a:t>
            </a:r>
            <a:r>
              <a:rPr lang="ru-RU" dirty="0" smtClean="0">
                <a:solidFill>
                  <a:schemeClr val="bg1"/>
                </a:solidFill>
              </a:rPr>
              <a:t>требуемого выполнение работы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ru-RU" dirty="0" smtClean="0">
                <a:solidFill>
                  <a:schemeClr val="bg1"/>
                </a:solidFill>
              </a:rPr>
              <a:t>за счёт автоматизации</a:t>
            </a:r>
            <a:r>
              <a:rPr lang="en-US" dirty="0" smtClean="0">
                <a:solidFill>
                  <a:schemeClr val="bg1"/>
                </a:solidFill>
              </a:rPr>
              <a:t>);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Экономия </a:t>
            </a:r>
            <a:r>
              <a:rPr lang="ru-RU" dirty="0" smtClean="0">
                <a:solidFill>
                  <a:schemeClr val="bg1"/>
                </a:solidFill>
              </a:rPr>
              <a:t>средств, </a:t>
            </a:r>
            <a:r>
              <a:rPr lang="ru-RU" dirty="0" smtClean="0">
                <a:solidFill>
                  <a:schemeClr val="bg1"/>
                </a:solidFill>
              </a:rPr>
              <a:t>требуемых для автоматизации с помощью множества узкоспециализированных устройств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Контролирование территории в режиме онлайн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Возможность выполнить действие на территории удалённо (к </a:t>
            </a:r>
            <a:r>
              <a:rPr lang="ru-RU" dirty="0" smtClean="0">
                <a:solidFill>
                  <a:schemeClr val="bg1"/>
                </a:solidFill>
              </a:rPr>
              <a:t>примеру, </a:t>
            </a:r>
            <a:r>
              <a:rPr lang="ru-RU" dirty="0" smtClean="0">
                <a:solidFill>
                  <a:schemeClr val="bg1"/>
                </a:solidFill>
              </a:rPr>
              <a:t>срочно полить засыхающий на солнце цветок).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16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018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7112" y="188640"/>
            <a:ext cx="8795320" cy="1143000"/>
          </a:xfrm>
        </p:spPr>
        <p:txBody>
          <a:bodyPr>
            <a:normAutofit fontScale="90000"/>
          </a:bodyPr>
          <a:lstStyle/>
          <a:p>
            <a:pPr lvl="0"/>
            <a:r>
              <a:rPr lang="ru-RU" dirty="0">
                <a:solidFill>
                  <a:schemeClr val="bg1"/>
                </a:solidFill>
              </a:rPr>
              <a:t>Предполагаемый эффект от внедрения </a:t>
            </a:r>
            <a:r>
              <a:rPr lang="ru-RU" dirty="0" smtClean="0">
                <a:solidFill>
                  <a:schemeClr val="bg1"/>
                </a:solidFill>
              </a:rPr>
              <a:t>платформы с модулем наблюдения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07504" y="1556792"/>
            <a:ext cx="8856984" cy="4493096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>
                <a:solidFill>
                  <a:schemeClr val="bg1"/>
                </a:solidFill>
              </a:rPr>
              <a:t>Увеличение покрытия территории наблюдением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Уменьшение затрат на наблюдение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Уменьшение «человеческого фактора»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Возможность удалённого наблюдения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Улучшение реагирования на различные события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17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5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-171400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Диаграмма модулей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07504" y="1268760"/>
            <a:ext cx="4320480" cy="56886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3600" dirty="0" smtClean="0">
                <a:solidFill>
                  <a:schemeClr val="bg1"/>
                </a:solidFill>
              </a:rPr>
              <a:t>Основные </a:t>
            </a:r>
            <a:r>
              <a:rPr lang="ru-RU" sz="3600" dirty="0" smtClean="0">
                <a:solidFill>
                  <a:schemeClr val="bg1"/>
                </a:solidFill>
              </a:rPr>
              <a:t>модули:</a:t>
            </a:r>
            <a:endParaRPr lang="ru-RU" sz="3600" dirty="0" smtClean="0">
              <a:solidFill>
                <a:schemeClr val="bg1"/>
              </a:solidFill>
            </a:endParaRPr>
          </a:p>
          <a:p>
            <a:pPr algn="just"/>
            <a:r>
              <a:rPr lang="en-US" sz="3600" dirty="0" smtClean="0">
                <a:solidFill>
                  <a:schemeClr val="bg1"/>
                </a:solidFill>
              </a:rPr>
              <a:t>Map;</a:t>
            </a:r>
          </a:p>
          <a:p>
            <a:pPr algn="just"/>
            <a:r>
              <a:rPr lang="en-US" sz="3600" dirty="0" smtClean="0">
                <a:solidFill>
                  <a:schemeClr val="bg1"/>
                </a:solidFill>
              </a:rPr>
              <a:t>Additional Modules;</a:t>
            </a:r>
          </a:p>
          <a:p>
            <a:pPr algn="just"/>
            <a:r>
              <a:rPr lang="en-US" sz="3600" dirty="0" smtClean="0">
                <a:solidFill>
                  <a:schemeClr val="bg1"/>
                </a:solidFill>
              </a:rPr>
              <a:t>Core;</a:t>
            </a:r>
          </a:p>
          <a:p>
            <a:pPr algn="just"/>
            <a:r>
              <a:rPr lang="en-US" sz="3600" dirty="0" smtClean="0">
                <a:solidFill>
                  <a:schemeClr val="bg1"/>
                </a:solidFill>
              </a:rPr>
              <a:t>Instruction;</a:t>
            </a:r>
          </a:p>
          <a:p>
            <a:pPr algn="just"/>
            <a:r>
              <a:rPr lang="en-US" sz="3600" dirty="0" smtClean="0">
                <a:solidFill>
                  <a:schemeClr val="bg1"/>
                </a:solidFill>
              </a:rPr>
              <a:t>External Control Modules.</a:t>
            </a:r>
          </a:p>
          <a:p>
            <a:pPr algn="just"/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336" y="852030"/>
            <a:ext cx="4277791" cy="5758565"/>
          </a:xfrm>
          <a:prstGeom prst="rect">
            <a:avLst/>
          </a:prstGeom>
        </p:spPr>
      </p:pic>
      <p:sp>
        <p:nvSpPr>
          <p:cNvPr id="6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18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74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4848" y="49188"/>
            <a:ext cx="8229600" cy="79695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Диаграмма состояний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24" y="908720"/>
            <a:ext cx="8311952" cy="5575186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19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701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Введение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3508" y="1427950"/>
            <a:ext cx="8856984" cy="4493096"/>
          </a:xfrm>
        </p:spPr>
        <p:txBody>
          <a:bodyPr/>
          <a:lstStyle/>
          <a:p>
            <a:pPr marL="0" indent="0" algn="just">
              <a:buNone/>
            </a:pPr>
            <a:r>
              <a:rPr lang="ru-RU" dirty="0" smtClean="0">
                <a:solidFill>
                  <a:schemeClr val="bg1"/>
                </a:solidFill>
              </a:rPr>
              <a:t>	</a:t>
            </a:r>
            <a:r>
              <a:rPr lang="ru-RU" dirty="0" smtClean="0">
                <a:solidFill>
                  <a:schemeClr val="bg1"/>
                </a:solidFill>
              </a:rPr>
              <a:t>В </a:t>
            </a:r>
            <a:r>
              <a:rPr lang="ru-RU" dirty="0">
                <a:solidFill>
                  <a:schemeClr val="bg1"/>
                </a:solidFill>
              </a:rPr>
              <a:t>современном мире всё больше и больше идёт процесс автоматизации. </a:t>
            </a:r>
            <a:r>
              <a:rPr lang="ru-RU" dirty="0" smtClean="0">
                <a:solidFill>
                  <a:schemeClr val="bg1"/>
                </a:solidFill>
              </a:rPr>
              <a:t>Уже </a:t>
            </a:r>
            <a:r>
              <a:rPr lang="ru-RU" dirty="0">
                <a:solidFill>
                  <a:schemeClr val="bg1"/>
                </a:solidFill>
              </a:rPr>
              <a:t>на данный момент роботы широко </a:t>
            </a:r>
            <a:r>
              <a:rPr lang="ru-RU" dirty="0" smtClean="0">
                <a:solidFill>
                  <a:schemeClr val="bg1"/>
                </a:solidFill>
              </a:rPr>
              <a:t>распространены </a:t>
            </a:r>
            <a:r>
              <a:rPr lang="ru-RU" dirty="0">
                <a:solidFill>
                  <a:schemeClr val="bg1"/>
                </a:solidFill>
              </a:rPr>
              <a:t>на производствах и  </a:t>
            </a:r>
            <a:r>
              <a:rPr lang="ru-RU" dirty="0" smtClean="0">
                <a:solidFill>
                  <a:schemeClr val="bg1"/>
                </a:solidFill>
              </a:rPr>
              <a:t>получают </a:t>
            </a:r>
            <a:r>
              <a:rPr lang="ru-RU" dirty="0">
                <a:solidFill>
                  <a:schemeClr val="bg1"/>
                </a:solidFill>
              </a:rPr>
              <a:t>всё большее распространение на складах. </a:t>
            </a:r>
          </a:p>
          <a:p>
            <a:pPr algn="just"/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s00.yaplakal.com/pics/pics_original/5/8/9/1388998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19" y="3995928"/>
            <a:ext cx="3872409" cy="2575303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 descr="фото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939" y="3995929"/>
            <a:ext cx="4660541" cy="2575304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9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2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11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4920" y="116632"/>
            <a:ext cx="8229600" cy="11430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Добавление модулей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908720"/>
            <a:ext cx="8640960" cy="4525963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ru-RU" dirty="0" smtClean="0">
                <a:solidFill>
                  <a:schemeClr val="bg1"/>
                </a:solidFill>
              </a:rPr>
              <a:t>	Основные </a:t>
            </a:r>
            <a:r>
              <a:rPr lang="ru-RU" dirty="0" smtClean="0">
                <a:solidFill>
                  <a:schemeClr val="bg1"/>
                </a:solidFill>
              </a:rPr>
              <a:t>действия для добавления модуля:</a:t>
            </a: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Создание </a:t>
            </a:r>
            <a:r>
              <a:rPr lang="en-US" dirty="0" smtClean="0">
                <a:solidFill>
                  <a:schemeClr val="bg1"/>
                </a:solidFill>
              </a:rPr>
              <a:t>flask blueprint </a:t>
            </a:r>
            <a:r>
              <a:rPr lang="ru-RU" dirty="0" smtClean="0">
                <a:solidFill>
                  <a:schemeClr val="bg1"/>
                </a:solidFill>
              </a:rPr>
              <a:t>и его </a:t>
            </a:r>
            <a:r>
              <a:rPr lang="ru-RU" dirty="0" smtClean="0">
                <a:solidFill>
                  <a:schemeClr val="bg1"/>
                </a:solidFill>
              </a:rPr>
              <a:t>регистрация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Создание логики работы </a:t>
            </a:r>
            <a:r>
              <a:rPr lang="ru-RU" dirty="0" smtClean="0">
                <a:solidFill>
                  <a:schemeClr val="bg1"/>
                </a:solidFill>
              </a:rPr>
              <a:t>модуля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Формирование логики работы и обработка поступающих </a:t>
            </a:r>
            <a:r>
              <a:rPr lang="ru-RU" dirty="0" smtClean="0">
                <a:solidFill>
                  <a:schemeClr val="bg1"/>
                </a:solidFill>
              </a:rPr>
              <a:t>событий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Добавление логики для вызова по </a:t>
            </a:r>
            <a:r>
              <a:rPr lang="ru-RU" dirty="0" smtClean="0">
                <a:solidFill>
                  <a:schemeClr val="bg1"/>
                </a:solidFill>
              </a:rPr>
              <a:t>командам</a:t>
            </a:r>
            <a:r>
              <a:rPr lang="en-US" dirty="0" smtClean="0">
                <a:solidFill>
                  <a:schemeClr val="bg1"/>
                </a:solidFill>
              </a:rPr>
              <a:t>;</a:t>
            </a:r>
            <a:endParaRPr lang="ru-RU" dirty="0" smtClean="0">
              <a:solidFill>
                <a:schemeClr val="bg1"/>
              </a:solidFill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</a:rPr>
              <a:t>Отправка доступных команд с логикой в модуль </a:t>
            </a:r>
            <a:r>
              <a:rPr lang="ru-RU" dirty="0" smtClean="0">
                <a:solidFill>
                  <a:schemeClr val="bg1"/>
                </a:solidFill>
              </a:rPr>
              <a:t>инструкций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ru-RU" dirty="0" smtClean="0">
              <a:solidFill>
                <a:schemeClr val="bg1"/>
              </a:solidFill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51520" y="5301208"/>
            <a:ext cx="8517632" cy="12443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	Любой </a:t>
            </a:r>
            <a:r>
              <a:rPr lang="ru-RU" dirty="0" smtClean="0">
                <a:solidFill>
                  <a:schemeClr val="bg1"/>
                </a:solidFill>
              </a:rPr>
              <a:t>из пунктов указанных выше может быть опущен, поскольку работает они автономно (если конечно программист не захочет иначе).</a:t>
            </a: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20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5591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Методика тестирования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4175733"/>
              </p:ext>
            </p:extLst>
          </p:nvPr>
        </p:nvGraphicFramePr>
        <p:xfrm>
          <a:off x="395536" y="836712"/>
          <a:ext cx="8229600" cy="587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Действие / команда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Ожидаемый результат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Запуск комплекса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Включения</a:t>
                      </a:r>
                      <a:r>
                        <a:rPr lang="ru-RU" baseline="0" dirty="0" smtClean="0"/>
                        <a:t> и ожидание команд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Произнесение команды напрямую</a:t>
                      </a:r>
                      <a:r>
                        <a:rPr lang="ru-RU" baseline="0" dirty="0" smtClean="0"/>
                        <a:t> роботу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Выполнение</a:t>
                      </a:r>
                      <a:r>
                        <a:rPr lang="ru-RU" baseline="0" dirty="0" smtClean="0"/>
                        <a:t> команды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Произнесение</a:t>
                      </a:r>
                      <a:r>
                        <a:rPr lang="ru-RU" baseline="0" dirty="0" smtClean="0"/>
                        <a:t> команды роботу через телефон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Выполнение</a:t>
                      </a:r>
                      <a:r>
                        <a:rPr lang="ru-RU" baseline="0" dirty="0" smtClean="0"/>
                        <a:t> команды</a:t>
                      </a:r>
                      <a:endParaRPr lang="ru-R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Удалённое</a:t>
                      </a:r>
                      <a:r>
                        <a:rPr lang="ru-RU" baseline="0" dirty="0" smtClean="0"/>
                        <a:t> произнесение команды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Выполнение</a:t>
                      </a:r>
                      <a:r>
                        <a:rPr lang="ru-RU" baseline="0" dirty="0" smtClean="0"/>
                        <a:t> команды</a:t>
                      </a:r>
                      <a:endParaRPr lang="ru-R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Обучение робота движению</a:t>
                      </a:r>
                      <a:r>
                        <a:rPr lang="ru-RU" baseline="0" dirty="0" smtClean="0"/>
                        <a:t> по маршруту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Робот обучен</a:t>
                      </a:r>
                      <a:r>
                        <a:rPr lang="ru-RU" baseline="0" dirty="0" smtClean="0"/>
                        <a:t> и по необходимой команде выполняет патрулирование по указанному маршруту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Команда</a:t>
                      </a:r>
                      <a:r>
                        <a:rPr lang="ru-RU" baseline="0" dirty="0" smtClean="0"/>
                        <a:t> на детектирование людей на маршруте патрулирования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При контакте с человеком</a:t>
                      </a:r>
                      <a:r>
                        <a:rPr lang="ru-RU" baseline="0" dirty="0" smtClean="0"/>
                        <a:t> робот его распознаёт и действует в соответствии с протоколом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Демонстрация</a:t>
                      </a:r>
                      <a:r>
                        <a:rPr lang="ru-RU" baseline="0" dirty="0" smtClean="0"/>
                        <a:t> огня роботу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Выполнение соответствующего</a:t>
                      </a:r>
                      <a:r>
                        <a:rPr lang="ru-RU" baseline="0" dirty="0" smtClean="0"/>
                        <a:t> протокола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Демонстрация</a:t>
                      </a:r>
                      <a:r>
                        <a:rPr lang="ru-RU" baseline="0" dirty="0" smtClean="0"/>
                        <a:t> человека в темноте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Обнаружение</a:t>
                      </a:r>
                      <a:r>
                        <a:rPr lang="ru-RU" baseline="0" dirty="0" smtClean="0"/>
                        <a:t> человека в темноте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Демонстрация</a:t>
                      </a:r>
                      <a:r>
                        <a:rPr lang="ru-RU" baseline="0" dirty="0" smtClean="0"/>
                        <a:t> огня в «темноте»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Выполнение соответствующего</a:t>
                      </a:r>
                      <a:r>
                        <a:rPr lang="ru-RU" baseline="0" dirty="0" smtClean="0"/>
                        <a:t> протокола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21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24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Технологии и инструментарий </a:t>
            </a:r>
            <a:r>
              <a:rPr lang="ru-RU" b="1" dirty="0" smtClean="0">
                <a:solidFill>
                  <a:schemeClr val="bg1"/>
                </a:solidFill>
              </a:rPr>
              <a:t>разработки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449286"/>
            <a:ext cx="8229600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	При </a:t>
            </a:r>
            <a:r>
              <a:rPr lang="ru-RU" sz="2000" dirty="0">
                <a:solidFill>
                  <a:schemeClr val="bg1"/>
                </a:solidFill>
              </a:rPr>
              <a:t>разработке будут использоваться следующие технологии, программы и средства:</a:t>
            </a:r>
          </a:p>
          <a:p>
            <a:pPr lvl="0" algn="just"/>
            <a:r>
              <a:rPr lang="en-US" sz="2000" dirty="0">
                <a:solidFill>
                  <a:schemeClr val="bg1"/>
                </a:solidFill>
              </a:rPr>
              <a:t>Python</a:t>
            </a:r>
            <a:r>
              <a:rPr lang="ru-RU" sz="2000" dirty="0">
                <a:solidFill>
                  <a:schemeClr val="bg1"/>
                </a:solidFill>
              </a:rPr>
              <a:t> 3.* и различные </a:t>
            </a:r>
            <a:r>
              <a:rPr lang="en-US" sz="2000" dirty="0">
                <a:solidFill>
                  <a:schemeClr val="bg1"/>
                </a:solidFill>
              </a:rPr>
              <a:t>IDE </a:t>
            </a:r>
            <a:r>
              <a:rPr lang="ru-RU" sz="2000" dirty="0">
                <a:solidFill>
                  <a:schemeClr val="bg1"/>
                </a:solidFill>
              </a:rPr>
              <a:t>для разработки. Будут использоваться для написания центрального аппарата </a:t>
            </a:r>
            <a:r>
              <a:rPr lang="ru-RU" sz="2000" dirty="0" smtClean="0">
                <a:solidFill>
                  <a:schemeClr val="bg1"/>
                </a:solidFill>
              </a:rPr>
              <a:t>системы</a:t>
            </a:r>
            <a:r>
              <a:rPr lang="en-US" sz="2000" dirty="0" smtClean="0">
                <a:solidFill>
                  <a:schemeClr val="bg1"/>
                </a:solidFill>
              </a:rPr>
              <a:t>;</a:t>
            </a:r>
            <a:endParaRPr lang="ru-RU" sz="2000" dirty="0">
              <a:solidFill>
                <a:schemeClr val="bg1"/>
              </a:solidFill>
            </a:endParaRPr>
          </a:p>
          <a:p>
            <a:pPr lvl="0" algn="just"/>
            <a:r>
              <a:rPr lang="en-US" sz="2000" dirty="0">
                <a:solidFill>
                  <a:schemeClr val="bg1"/>
                </a:solidFill>
              </a:rPr>
              <a:t>C</a:t>
            </a:r>
            <a:r>
              <a:rPr lang="ru-RU" sz="2000" dirty="0">
                <a:solidFill>
                  <a:schemeClr val="bg1"/>
                </a:solidFill>
              </a:rPr>
              <a:t>++ и </a:t>
            </a:r>
            <a:r>
              <a:rPr lang="en-US" sz="2000" dirty="0" err="1">
                <a:solidFill>
                  <a:schemeClr val="bg1"/>
                </a:solidFill>
              </a:rPr>
              <a:t>Arduino</a:t>
            </a:r>
            <a:r>
              <a:rPr lang="en-US" sz="2000" dirty="0">
                <a:solidFill>
                  <a:schemeClr val="bg1"/>
                </a:solidFill>
              </a:rPr>
              <a:t> IDE </a:t>
            </a:r>
            <a:r>
              <a:rPr lang="ru-RU" sz="2000" dirty="0">
                <a:solidFill>
                  <a:schemeClr val="bg1"/>
                </a:solidFill>
              </a:rPr>
              <a:t>– будет использоваться для взаимодействия с конкретными модулями и исполняющими </a:t>
            </a:r>
            <a:r>
              <a:rPr lang="ru-RU" sz="2000" dirty="0" smtClean="0">
                <a:solidFill>
                  <a:schemeClr val="bg1"/>
                </a:solidFill>
              </a:rPr>
              <a:t>механизмами</a:t>
            </a:r>
            <a:r>
              <a:rPr lang="en-US" sz="2000" dirty="0" smtClean="0">
                <a:solidFill>
                  <a:schemeClr val="bg1"/>
                </a:solidFill>
              </a:rPr>
              <a:t>;</a:t>
            </a:r>
            <a:endParaRPr lang="ru-RU" sz="2000" dirty="0">
              <a:solidFill>
                <a:schemeClr val="bg1"/>
              </a:solidFill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</a:rPr>
              <a:t>Tenser Flow </a:t>
            </a:r>
            <a:r>
              <a:rPr lang="ru-RU" sz="2000" dirty="0">
                <a:solidFill>
                  <a:schemeClr val="bg1"/>
                </a:solidFill>
              </a:rPr>
              <a:t>– основная библиотека для машинного </a:t>
            </a:r>
            <a:r>
              <a:rPr lang="ru-RU" sz="2000" dirty="0" smtClean="0">
                <a:solidFill>
                  <a:schemeClr val="bg1"/>
                </a:solidFill>
              </a:rPr>
              <a:t>распознавания</a:t>
            </a:r>
            <a:r>
              <a:rPr lang="en-US" sz="2000" dirty="0" smtClean="0">
                <a:solidFill>
                  <a:schemeClr val="bg1"/>
                </a:solidFill>
              </a:rPr>
              <a:t>;</a:t>
            </a:r>
            <a:endParaRPr lang="en-US" sz="2000" dirty="0" smtClean="0">
              <a:solidFill>
                <a:schemeClr val="bg1"/>
              </a:solidFill>
            </a:endParaRPr>
          </a:p>
          <a:p>
            <a:pPr algn="just"/>
            <a:r>
              <a:rPr lang="en-US" sz="2000" dirty="0" smtClean="0">
                <a:solidFill>
                  <a:schemeClr val="bg1"/>
                </a:solidFill>
              </a:rPr>
              <a:t>Flask - </a:t>
            </a:r>
            <a:r>
              <a:rPr lang="ru-RU" sz="2000" dirty="0" err="1">
                <a:solidFill>
                  <a:schemeClr val="bg1"/>
                </a:solidFill>
              </a:rPr>
              <a:t>фреймворк</a:t>
            </a:r>
            <a:r>
              <a:rPr lang="ru-RU" sz="2000" dirty="0">
                <a:solidFill>
                  <a:schemeClr val="bg1"/>
                </a:solidFill>
              </a:rPr>
              <a:t> для создания веб-приложений на языке программирования </a:t>
            </a:r>
            <a:r>
              <a:rPr lang="ru-RU" sz="2000" dirty="0" err="1">
                <a:solidFill>
                  <a:schemeClr val="bg1"/>
                </a:solidFill>
              </a:rPr>
              <a:t>Python</a:t>
            </a:r>
            <a:r>
              <a:rPr lang="ru-RU" sz="2000" dirty="0">
                <a:solidFill>
                  <a:schemeClr val="bg1"/>
                </a:solidFill>
              </a:rPr>
              <a:t>, использующий набор инструментов </a:t>
            </a:r>
            <a:r>
              <a:rPr lang="ru-RU" sz="2000" dirty="0" err="1">
                <a:solidFill>
                  <a:schemeClr val="bg1"/>
                </a:solidFill>
              </a:rPr>
              <a:t>Werkzeug</a:t>
            </a:r>
            <a:r>
              <a:rPr lang="ru-RU" sz="2000" dirty="0">
                <a:solidFill>
                  <a:schemeClr val="bg1"/>
                </a:solidFill>
              </a:rPr>
              <a:t>, а также </a:t>
            </a:r>
            <a:r>
              <a:rPr lang="ru-RU" sz="2000" dirty="0" err="1">
                <a:solidFill>
                  <a:schemeClr val="bg1"/>
                </a:solidFill>
              </a:rPr>
              <a:t>шаблонизатор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smtClean="0">
                <a:solidFill>
                  <a:schemeClr val="bg1"/>
                </a:solidFill>
              </a:rPr>
              <a:t>Jinja2</a:t>
            </a:r>
            <a:r>
              <a:rPr lang="en-US" sz="2000" dirty="0">
                <a:solidFill>
                  <a:schemeClr val="bg1"/>
                </a:solidFill>
              </a:rPr>
              <a:t>;</a:t>
            </a:r>
            <a:endParaRPr lang="ru-RU" sz="2000" dirty="0" smtClean="0">
              <a:solidFill>
                <a:schemeClr val="bg1"/>
              </a:solidFill>
            </a:endParaRPr>
          </a:p>
          <a:p>
            <a:pPr algn="just"/>
            <a:r>
              <a:rPr lang="en-US" sz="2000" dirty="0" smtClean="0">
                <a:solidFill>
                  <a:schemeClr val="bg1"/>
                </a:solidFill>
              </a:rPr>
              <a:t>Folium </a:t>
            </a:r>
            <a:r>
              <a:rPr lang="ru-RU" sz="2000" dirty="0" smtClean="0">
                <a:solidFill>
                  <a:schemeClr val="bg1"/>
                </a:solidFill>
              </a:rPr>
              <a:t>– </a:t>
            </a:r>
            <a:r>
              <a:rPr lang="ru-RU" sz="2000" dirty="0" smtClean="0">
                <a:solidFill>
                  <a:schemeClr val="bg1"/>
                </a:solidFill>
              </a:rPr>
              <a:t>это библиотека </a:t>
            </a:r>
            <a:r>
              <a:rPr lang="ru-RU" sz="2000" dirty="0" err="1">
                <a:solidFill>
                  <a:schemeClr val="bg1"/>
                </a:solidFill>
              </a:rPr>
              <a:t>Python</a:t>
            </a:r>
            <a:r>
              <a:rPr lang="ru-RU" sz="2000" dirty="0">
                <a:solidFill>
                  <a:schemeClr val="bg1"/>
                </a:solidFill>
              </a:rPr>
              <a:t>, которая помогает создавать несколько типов карт </a:t>
            </a:r>
            <a:r>
              <a:rPr lang="ru-RU" sz="2000" dirty="0" err="1" smtClean="0">
                <a:solidFill>
                  <a:schemeClr val="bg1"/>
                </a:solidFill>
              </a:rPr>
              <a:t>Leaflet</a:t>
            </a:r>
            <a:r>
              <a:rPr lang="en-US" sz="2000" dirty="0" smtClean="0">
                <a:solidFill>
                  <a:schemeClr val="bg1"/>
                </a:solidFill>
              </a:rPr>
              <a:t>;</a:t>
            </a:r>
            <a:endParaRPr lang="ru-RU" sz="2000" dirty="0" smtClean="0">
              <a:solidFill>
                <a:schemeClr val="bg1"/>
              </a:solidFill>
            </a:endParaRPr>
          </a:p>
          <a:p>
            <a:pPr algn="just"/>
            <a:r>
              <a:rPr lang="ru-RU" sz="2000" dirty="0" err="1">
                <a:solidFill>
                  <a:schemeClr val="bg1"/>
                </a:solidFill>
              </a:rPr>
              <a:t>Bootstrap</a:t>
            </a:r>
            <a:r>
              <a:rPr lang="ru-RU" sz="2000" dirty="0">
                <a:solidFill>
                  <a:schemeClr val="bg1"/>
                </a:solidFill>
              </a:rPr>
              <a:t> — свободный набор инструментов для создания сайтов и веб-приложений. Включает в себя HTML и CSS шаблоны оформления для </a:t>
            </a:r>
            <a:r>
              <a:rPr lang="ru-RU" sz="2000" dirty="0" err="1">
                <a:solidFill>
                  <a:schemeClr val="bg1"/>
                </a:solidFill>
              </a:rPr>
              <a:t>типографики</a:t>
            </a:r>
            <a:r>
              <a:rPr lang="ru-RU" sz="2000" dirty="0">
                <a:solidFill>
                  <a:schemeClr val="bg1"/>
                </a:solidFill>
              </a:rPr>
              <a:t>, веб форм, кнопок, меток, блоков навигации и прочих компонентов веб-интерфейса, включая </a:t>
            </a:r>
            <a:r>
              <a:rPr lang="ru-RU" sz="2000" dirty="0" err="1">
                <a:solidFill>
                  <a:schemeClr val="bg1"/>
                </a:solidFill>
              </a:rPr>
              <a:t>JavaScript</a:t>
            </a:r>
            <a:r>
              <a:rPr lang="ru-RU" sz="2000" dirty="0">
                <a:solidFill>
                  <a:schemeClr val="bg1"/>
                </a:solidFill>
              </a:rPr>
              <a:t> расширения.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22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7228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Заключение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1268760"/>
            <a:ext cx="8784976" cy="5112568"/>
          </a:xfrm>
        </p:spPr>
        <p:txBody>
          <a:bodyPr>
            <a:normAutofit fontScale="62500" lnSpcReduction="20000"/>
          </a:bodyPr>
          <a:lstStyle/>
          <a:p>
            <a:pPr marL="0" indent="0" algn="just">
              <a:buNone/>
            </a:pPr>
            <a:r>
              <a:rPr lang="ru-RU" dirty="0" smtClean="0">
                <a:solidFill>
                  <a:schemeClr val="bg1"/>
                </a:solidFill>
              </a:rPr>
              <a:t>	</a:t>
            </a:r>
            <a:r>
              <a:rPr lang="ru-RU" sz="4400" dirty="0" smtClean="0">
                <a:solidFill>
                  <a:schemeClr val="bg1"/>
                </a:solidFill>
              </a:rPr>
              <a:t>В </a:t>
            </a:r>
            <a:r>
              <a:rPr lang="ru-RU" sz="4400" dirty="0">
                <a:solidFill>
                  <a:schemeClr val="bg1"/>
                </a:solidFill>
              </a:rPr>
              <a:t>ходе выполнения выпускной квалификационной работы мной была изучена предметная область роботизированных комплексов. Мной был проведён комплексный анализ предметной области и основных её представителей, составлен перечень основных требований к разработке. Также был проведён экономический анализ и сделано экономическое обоснование разработки. </a:t>
            </a:r>
          </a:p>
          <a:p>
            <a:pPr marL="0" indent="0" algn="just">
              <a:buNone/>
            </a:pPr>
            <a:r>
              <a:rPr lang="ru-RU" sz="4400" dirty="0" smtClean="0">
                <a:solidFill>
                  <a:schemeClr val="bg1"/>
                </a:solidFill>
              </a:rPr>
              <a:t>	После </a:t>
            </a:r>
            <a:r>
              <a:rPr lang="ru-RU" sz="4400" dirty="0">
                <a:solidFill>
                  <a:schemeClr val="bg1"/>
                </a:solidFill>
              </a:rPr>
              <a:t>изучения аналогов мной была написана система управления интеллектуальной модульной платформой и несколько внешних модулей к ней. После этого система успешно прошла тестирование.</a:t>
            </a:r>
          </a:p>
          <a:p>
            <a:pPr marL="0" indent="0" algn="just">
              <a:buNone/>
            </a:pPr>
            <a:r>
              <a:rPr lang="ru-RU" sz="4400" dirty="0" smtClean="0">
                <a:solidFill>
                  <a:schemeClr val="bg1"/>
                </a:solidFill>
              </a:rPr>
              <a:t>	</a:t>
            </a:r>
            <a:endParaRPr lang="ru-RU" dirty="0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23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150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469000" y="188640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Концепция платформы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028" name="Picture 4" descr="https://topvariator.ru/wp-content/uploads/posts/a08f178842d064c00000f9d425f8a8a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56" y="1196752"/>
            <a:ext cx="8832887" cy="4257600"/>
          </a:xfrm>
          <a:prstGeom prst="rect">
            <a:avLst/>
          </a:prstGeom>
          <a:noFill/>
          <a:effectLst>
            <a:outerShdw blurRad="50800" dist="38100" dir="13500000" algn="br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0" y="5620072"/>
            <a:ext cx="9178480" cy="168478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Платформа – маленький роботизированный КамАЗ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3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61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Описание предметной области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3600" dirty="0" smtClean="0">
                <a:solidFill>
                  <a:schemeClr val="bg1"/>
                </a:solidFill>
              </a:rPr>
              <a:t>	Основной задачей системы управления является: обеспечение доступа к системным возможностям </a:t>
            </a:r>
            <a:r>
              <a:rPr lang="ru-RU" sz="3600" dirty="0" smtClean="0">
                <a:solidFill>
                  <a:schemeClr val="bg1"/>
                </a:solidFill>
              </a:rPr>
              <a:t>платформы и </a:t>
            </a:r>
            <a:r>
              <a:rPr lang="ru-RU" sz="3600" dirty="0" smtClean="0">
                <a:solidFill>
                  <a:schemeClr val="bg1"/>
                </a:solidFill>
              </a:rPr>
              <a:t>обеспечение удобного взаимодействия как модулей между собой так и пользователей с модулями. </a:t>
            </a:r>
            <a:endParaRPr lang="ru-RU" sz="3600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ru-RU" sz="3600" dirty="0" smtClean="0">
              <a:solidFill>
                <a:schemeClr val="bg1"/>
              </a:solidFill>
            </a:endParaRPr>
          </a:p>
          <a:p>
            <a:pPr algn="just"/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4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56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57332"/>
            <a:ext cx="8229600" cy="1143000"/>
          </a:xfrm>
        </p:spPr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Для кого </a:t>
            </a:r>
            <a:r>
              <a:rPr lang="ru-RU" b="1" dirty="0" smtClean="0">
                <a:solidFill>
                  <a:schemeClr val="bg1"/>
                </a:solidFill>
              </a:rPr>
              <a:t>предназначен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4" name="Picture 4" descr="https://cdn.hswstatic.com/gif/military-robo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67984"/>
            <a:ext cx="4032448" cy="2268253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465272" y="3422806"/>
            <a:ext cx="3888432" cy="50017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Робот для пейнтбола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6" name="Picture 6" descr="https://zetzet.ru/wa-data/public/shop/products/16/78/537816/images/737782/737782.75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2" y="1772816"/>
            <a:ext cx="4428491" cy="3494688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2"/>
          <p:cNvSpPr txBox="1">
            <a:spLocks/>
          </p:cNvSpPr>
          <p:nvPr/>
        </p:nvSpPr>
        <p:spPr>
          <a:xfrm>
            <a:off x="4950039" y="5339308"/>
            <a:ext cx="3384376" cy="5326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Полив растений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8" name="Picture 8" descr="https://www.kuka.com/-/media/kuka-corporate/images/products/mobility/kuka-kmr-iiwa_applicatio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980093"/>
            <a:ext cx="3960440" cy="2227748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Объект 2"/>
          <p:cNvSpPr txBox="1">
            <a:spLocks/>
          </p:cNvSpPr>
          <p:nvPr/>
        </p:nvSpPr>
        <p:spPr>
          <a:xfrm>
            <a:off x="647564" y="6204178"/>
            <a:ext cx="3384376" cy="5326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Перевоз грузов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5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55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08972" y="61214"/>
            <a:ext cx="2952328" cy="53265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Кошение газона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364088" y="6066331"/>
            <a:ext cx="2952328" cy="532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Уборка улиц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5508104" y="35673"/>
            <a:ext cx="2952328" cy="532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Наблюдение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827584" y="6066331"/>
            <a:ext cx="2952328" cy="532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Пожаротушение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170" name="Picture 2" descr="https://images.satu.kz/119410555_w640_h640_kosilka-robot-berti-e-trai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80" y="542465"/>
            <a:ext cx="4104457" cy="2502901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www.massey.ac.nz/massey/fms/Massey%20News/2016/3/images/Pasture-Robot-2016-02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42465"/>
            <a:ext cx="4392488" cy="2496278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g1.nh.ee/images/pix/1000x654/Px4vCcuhIjk/df60e5f104ad7ae476-9047343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49" y="3258019"/>
            <a:ext cx="4173488" cy="2808312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ttps://blogs.nvidia.com/wp-content/uploads/2019/02/ViaBo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258019"/>
            <a:ext cx="4392489" cy="2808312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Объект 2"/>
          <p:cNvSpPr txBox="1">
            <a:spLocks/>
          </p:cNvSpPr>
          <p:nvPr/>
        </p:nvSpPr>
        <p:spPr>
          <a:xfrm>
            <a:off x="7428328" y="6464861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6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640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216532" y="-103482"/>
            <a:ext cx="9577064" cy="1143000"/>
          </a:xfrm>
        </p:spPr>
        <p:txBody>
          <a:bodyPr>
            <a:norm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Предметные области модулей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836712"/>
            <a:ext cx="8712968" cy="452596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800" dirty="0" smtClean="0">
                <a:solidFill>
                  <a:schemeClr val="bg1"/>
                </a:solidFill>
              </a:rPr>
              <a:t>	Для </a:t>
            </a:r>
            <a:r>
              <a:rPr lang="ru-RU" sz="2800" dirty="0">
                <a:solidFill>
                  <a:schemeClr val="bg1"/>
                </a:solidFill>
              </a:rPr>
              <a:t>каждой из описанных задач имеется своя предметная область. Дать описание необходимо всем, но заострим внимание на потенциально, наиболее популярной области. Такой областью является наблюдение за территорией.</a:t>
            </a:r>
          </a:p>
          <a:p>
            <a:endParaRPr lang="ru-RU" sz="2800" dirty="0"/>
          </a:p>
        </p:txBody>
      </p:sp>
      <p:pic>
        <p:nvPicPr>
          <p:cNvPr id="6" name="Picture 4" descr="http://ctcmetar.ru/uploads/posts/2021-01/1610473514_4833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73961"/>
            <a:ext cx="4796643" cy="3197762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tdmasterov.ru/images/tdmasterov-freelance-800x600_0/item-img/mibxaypgv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9" y="3338512"/>
            <a:ext cx="4896544" cy="3264363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Объект 2"/>
          <p:cNvSpPr txBox="1">
            <a:spLocks/>
          </p:cNvSpPr>
          <p:nvPr/>
        </p:nvSpPr>
        <p:spPr>
          <a:xfrm>
            <a:off x="7524328" y="6464861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7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27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332656"/>
            <a:ext cx="8640960" cy="619268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3600" dirty="0" smtClean="0">
                <a:solidFill>
                  <a:schemeClr val="bg1"/>
                </a:solidFill>
              </a:rPr>
              <a:t>	Для </a:t>
            </a:r>
            <a:r>
              <a:rPr lang="ru-RU" sz="3600" dirty="0">
                <a:solidFill>
                  <a:schemeClr val="bg1"/>
                </a:solidFill>
              </a:rPr>
              <a:t>наблюдения за территорией обычно используются камеры или-же вручную происходит обход территории. В данной области  существуют такие проблемы как: </a:t>
            </a:r>
          </a:p>
          <a:p>
            <a:pPr lvl="0" algn="just"/>
            <a:r>
              <a:rPr lang="ru-RU" sz="3600" dirty="0">
                <a:solidFill>
                  <a:schemeClr val="bg1"/>
                </a:solidFill>
              </a:rPr>
              <a:t>человеческий фактор (человек может попросту заснуть или отвлечься</a:t>
            </a:r>
            <a:r>
              <a:rPr lang="ru-RU" sz="3600" dirty="0" smtClean="0">
                <a:solidFill>
                  <a:schemeClr val="bg1"/>
                </a:solidFill>
              </a:rPr>
              <a:t>)</a:t>
            </a:r>
            <a:r>
              <a:rPr lang="en-US" sz="3600" dirty="0" smtClean="0">
                <a:solidFill>
                  <a:schemeClr val="bg1"/>
                </a:solidFill>
              </a:rPr>
              <a:t>;</a:t>
            </a:r>
            <a:endParaRPr lang="ru-RU" sz="3600" dirty="0">
              <a:solidFill>
                <a:schemeClr val="bg1"/>
              </a:solidFill>
            </a:endParaRPr>
          </a:p>
          <a:p>
            <a:pPr lvl="0" algn="just"/>
            <a:r>
              <a:rPr lang="ru-RU" sz="3600" dirty="0">
                <a:solidFill>
                  <a:schemeClr val="bg1"/>
                </a:solidFill>
              </a:rPr>
              <a:t>недостаточность покрытия </a:t>
            </a:r>
            <a:r>
              <a:rPr lang="ru-RU" sz="3600" dirty="0" smtClean="0">
                <a:solidFill>
                  <a:schemeClr val="bg1"/>
                </a:solidFill>
              </a:rPr>
              <a:t>камер</a:t>
            </a:r>
            <a:r>
              <a:rPr lang="en-US" sz="3600" dirty="0" smtClean="0">
                <a:solidFill>
                  <a:schemeClr val="bg1"/>
                </a:solidFill>
              </a:rPr>
              <a:t>;</a:t>
            </a:r>
            <a:endParaRPr lang="ru-RU" sz="3600" dirty="0">
              <a:solidFill>
                <a:schemeClr val="bg1"/>
              </a:solidFill>
            </a:endParaRPr>
          </a:p>
          <a:p>
            <a:pPr algn="just"/>
            <a:r>
              <a:rPr lang="ru-RU" sz="3600" dirty="0">
                <a:solidFill>
                  <a:schemeClr val="bg1"/>
                </a:solidFill>
              </a:rPr>
              <a:t>большое время, требуемое на обход </a:t>
            </a:r>
            <a:r>
              <a:rPr lang="ru-RU" sz="3600" dirty="0" smtClean="0">
                <a:solidFill>
                  <a:schemeClr val="bg1"/>
                </a:solidFill>
              </a:rPr>
              <a:t>территории.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7391816" y="8137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8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239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41226"/>
            <a:ext cx="9073008" cy="114300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Специализированные аналоги применяемые для наблюдения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8431" y="1137419"/>
            <a:ext cx="4342942" cy="2992266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Объект 2"/>
          <p:cNvSpPr txBox="1">
            <a:spLocks/>
          </p:cNvSpPr>
          <p:nvPr/>
        </p:nvSpPr>
        <p:spPr>
          <a:xfrm>
            <a:off x="289765" y="4170116"/>
            <a:ext cx="2880320" cy="3691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400" dirty="0" smtClean="0">
                <a:solidFill>
                  <a:schemeClr val="bg1"/>
                </a:solidFill>
              </a:rPr>
              <a:t>Трал патруль</a:t>
            </a:r>
            <a:endParaRPr lang="ru-RU" sz="2400" dirty="0"/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1896838" y="6373818"/>
            <a:ext cx="5279331" cy="3691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400" dirty="0" err="1">
                <a:solidFill>
                  <a:schemeClr val="bg1"/>
                </a:solidFill>
              </a:rPr>
              <a:t>Роботехнический</a:t>
            </a:r>
            <a:r>
              <a:rPr lang="ru-RU" sz="2400" dirty="0">
                <a:solidFill>
                  <a:schemeClr val="bg1"/>
                </a:solidFill>
              </a:rPr>
              <a:t> комплекс </a:t>
            </a:r>
            <a:r>
              <a:rPr lang="ru-RU" sz="2400" dirty="0" smtClean="0">
                <a:solidFill>
                  <a:schemeClr val="bg1"/>
                </a:solidFill>
              </a:rPr>
              <a:t>«МАРКЕР»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761791" y="4233800"/>
            <a:ext cx="2134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Knightscope K5</a:t>
            </a:r>
            <a:endParaRPr lang="ru-RU" sz="2400" dirty="0"/>
          </a:p>
        </p:txBody>
      </p:sp>
      <p:pic>
        <p:nvPicPr>
          <p:cNvPr id="11" name="Picture 4" descr="https://www.robot96.ru/wp-content/uploads/2020/01/5bad3e55e5b8af2a04ecd5206c8917c4829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60672"/>
            <a:ext cx="4625107" cy="3073128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1889" y="3428359"/>
            <a:ext cx="4651614" cy="3049574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Объект 2"/>
          <p:cNvSpPr txBox="1">
            <a:spLocks/>
          </p:cNvSpPr>
          <p:nvPr/>
        </p:nvSpPr>
        <p:spPr>
          <a:xfrm>
            <a:off x="7437452" y="6464861"/>
            <a:ext cx="1752184" cy="3943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Слайд 9 из 23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55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510</Words>
  <Application>Microsoft Office PowerPoint</Application>
  <PresentationFormat>Экран (4:3)</PresentationFormat>
  <Paragraphs>168</Paragraphs>
  <Slides>23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7" baseType="lpstr">
      <vt:lpstr>Arial</vt:lpstr>
      <vt:lpstr>Calibri</vt:lpstr>
      <vt:lpstr>Times New Roman</vt:lpstr>
      <vt:lpstr>Тема Office</vt:lpstr>
      <vt:lpstr>Презентация PowerPoint</vt:lpstr>
      <vt:lpstr>Введение</vt:lpstr>
      <vt:lpstr>Концепция платформы</vt:lpstr>
      <vt:lpstr>Описание предметной области </vt:lpstr>
      <vt:lpstr>Для кого предназначен</vt:lpstr>
      <vt:lpstr>Презентация PowerPoint</vt:lpstr>
      <vt:lpstr>Предметные области модулей</vt:lpstr>
      <vt:lpstr>Презентация PowerPoint</vt:lpstr>
      <vt:lpstr>Специализированные аналоги применяемые для наблюдения</vt:lpstr>
      <vt:lpstr>Трал Патруль</vt:lpstr>
      <vt:lpstr>Knightscope K5</vt:lpstr>
      <vt:lpstr>Универсальные аналоги «Универсальный автономный ровер»</vt:lpstr>
      <vt:lpstr>Роботехнический комплекс «МАРКЕР» </vt:lpstr>
      <vt:lpstr>Сравнение с аналогами</vt:lpstr>
      <vt:lpstr>Функциональные требования </vt:lpstr>
      <vt:lpstr>Предполагаемый эффект от использования платформы</vt:lpstr>
      <vt:lpstr>Предполагаемый эффект от внедрения платформы с модулем наблюдения</vt:lpstr>
      <vt:lpstr>Диаграмма модулей</vt:lpstr>
      <vt:lpstr>Диаграмма состояний</vt:lpstr>
      <vt:lpstr>Добавление модулей</vt:lpstr>
      <vt:lpstr>Методика тестирования</vt:lpstr>
      <vt:lpstr>Технологии и инструментарий разработки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47</cp:revision>
  <dcterms:created xsi:type="dcterms:W3CDTF">2023-02-12T12:48:00Z</dcterms:created>
  <dcterms:modified xsi:type="dcterms:W3CDTF">2023-06-10T20:41:17Z</dcterms:modified>
</cp:coreProperties>
</file>

<file path=docProps/thumbnail.jpeg>
</file>